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0" r:id="rId4"/>
    <p:sldId id="258" r:id="rId5"/>
    <p:sldId id="264" r:id="rId6"/>
    <p:sldId id="265" r:id="rId7"/>
    <p:sldId id="263" r:id="rId8"/>
    <p:sldId id="266" r:id="rId9"/>
    <p:sldId id="267" r:id="rId10"/>
    <p:sldId id="269" r:id="rId11"/>
    <p:sldId id="268" r:id="rId12"/>
    <p:sldId id="270" r:id="rId13"/>
    <p:sldId id="25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DFA28-87F8-40C8-9560-6BEF5C9E4EF3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2;&#1080;&#1088;&#1084;&#1072;&#1085;&#1086;&#1074;&#1072;%20&#1064;.&#1064;\&#1052;&#1080;&#1088;&#1084;&#1072;&#1085;&#1086;&#1074;&#1072;%20&#1064;&#1072;&#1081;&#1079;&#1072;&#1076;&#1072;%20&#1064;&#1072;&#1084;&#1075;&#1077;&#1085;&#1086;&#1074;&#1085;&#1072;\&#1059;&#1088;&#1086;&#1082;%202&#1058;&#1080;&#1087;%20%20&#1057;&#1072;&#1088;&#1082;&#1086;&#1078;&#1075;&#1091;&#1090;&#1080;&#1082;&#1086;&#1074;&#1099;&#1077;.%20&#1058;&#1080;&#1087;%20&#1048;&#1085;&#1092;&#1091;&#1079;&#1086;&#1088;&#1080;&#1080;\&#1058;&#1080;&#1087;%20&#1048;&#1085;&#1092;&#1091;&#1079;&#1086;&#1088;&#1080;&#1080;\&#1076;&#1074;&#1080;&#1078;&#1077;&#1085;&#1080;&#1077;%20&#1080;&#1085;&#1092;&#1091;&#1079;&#1086;&#1088;&#1080;&#1080;.av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video" Target="file:///C:\Users\User\Desktop\&#1052;&#1080;&#1088;&#1084;&#1072;&#1085;&#1086;&#1074;&#1072;%20&#1064;.&#1064;\&#1052;&#1080;&#1088;&#1084;&#1072;&#1085;&#1086;&#1074;&#1072;%20&#1064;&#1072;&#1081;&#1079;&#1072;&#1076;&#1072;%20&#1064;&#1072;&#1084;&#1075;&#1077;&#1085;&#1086;&#1074;&#1085;&#1072;\&#1059;&#1088;&#1086;&#1082;%202&#1058;&#1080;&#1087;%20%20&#1057;&#1072;&#1088;&#1082;&#1086;&#1078;&#1075;&#1091;&#1090;&#1080;&#1082;&#1086;&#1074;&#1099;&#1077;.%20&#1058;&#1080;&#1087;%20&#1048;&#1085;&#1092;&#1091;&#1079;&#1086;&#1088;&#1080;&#1080;\&#1058;&#1080;&#1087;%20&#1048;&#1085;&#1092;&#1091;&#1079;&#1086;&#1088;&#1080;&#1080;\&#1087;&#1086;&#1083;&#1086;&#1074;&#1086;&#1077;%20&#1088;&#1072;&#1079;&#1084;&#1085;&#1086;&#1078;&#1077;&#1085;&#1080;&#1077;.avi" TargetMode="External"/><Relationship Id="rId1" Type="http://schemas.openxmlformats.org/officeDocument/2006/relationships/video" Target="file:///C:\Users\User\Desktop\&#1052;&#1080;&#1088;&#1084;&#1072;&#1085;&#1086;&#1074;&#1072;%20&#1064;.&#1064;\&#1052;&#1080;&#1088;&#1084;&#1072;&#1085;&#1086;&#1074;&#1072;%20&#1064;&#1072;&#1081;&#1079;&#1072;&#1076;&#1072;%20&#1064;&#1072;&#1084;&#1075;&#1077;&#1085;&#1086;&#1074;&#1085;&#1072;\&#1059;&#1088;&#1086;&#1082;%202&#1058;&#1080;&#1087;%20%20&#1057;&#1072;&#1088;&#1082;&#1086;&#1078;&#1075;&#1091;&#1090;&#1080;&#1082;&#1086;&#1074;&#1099;&#1077;.%20&#1058;&#1080;&#1087;%20&#1048;&#1085;&#1092;&#1091;&#1079;&#1086;&#1088;&#1080;&#1080;\&#1058;&#1080;&#1087;%20&#1048;&#1085;&#1092;&#1091;&#1079;&#1086;&#1088;&#1080;&#1080;\&#1076;&#1077;&#1083;&#1077;&#1085;&#1080;&#1077;%20&#1080;&#1085;&#1092;&#1091;&#1079;&#1086;&#1088;&#1080;&#1080;.avi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g1.liveinternet.ru/images/attach/c/3/77/793/77793315_large_1107399.png" TargetMode="External"/><Relationship Id="rId2" Type="http://schemas.openxmlformats.org/officeDocument/2006/relationships/hyperlink" Target="http://img-fotki.yandex.ru/get/5302/svetlera.1a5/0_575f2_1aec6711_L.pn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poem.in.ua/media/images/pero-l.png" TargetMode="External"/><Relationship Id="rId5" Type="http://schemas.openxmlformats.org/officeDocument/2006/relationships/hyperlink" Target="http://img-fotki.yandex.ru/get/4703/66124276.3b/0_69b6d_c8e1d3f3_M.png" TargetMode="External"/><Relationship Id="rId4" Type="http://schemas.openxmlformats.org/officeDocument/2006/relationships/hyperlink" Target="http://s1.pic4you.ru/allimage/y2012/08-28/12216/2377701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Тип  </a:t>
            </a:r>
            <a:r>
              <a:rPr lang="ru-RU" dirty="0" err="1" smtClean="0"/>
              <a:t>Саркожгутиковые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>Тип Инфузории.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>
                <a:solidFill>
                  <a:schemeClr val="tx1"/>
                </a:solidFill>
              </a:rPr>
              <a:t>Мирманова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Шайзада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Шамгеновна</a:t>
            </a:r>
            <a:r>
              <a:rPr lang="ru-RU" dirty="0" smtClean="0">
                <a:solidFill>
                  <a:schemeClr val="tx1"/>
                </a:solidFill>
              </a:rPr>
              <a:t>, учитель биологии первой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квалификационной категории МБОУ «СОШ п.Гранитный» </a:t>
            </a:r>
          </a:p>
          <a:p>
            <a:r>
              <a:rPr lang="ru-RU" dirty="0" err="1" smtClean="0">
                <a:solidFill>
                  <a:schemeClr val="tx1"/>
                </a:solidFill>
              </a:rPr>
              <a:t>Новоорского</a:t>
            </a:r>
            <a:r>
              <a:rPr lang="ru-RU" dirty="0" smtClean="0">
                <a:solidFill>
                  <a:schemeClr val="tx1"/>
                </a:solidFill>
              </a:rPr>
              <a:t> района Оренбургской области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763688" y="1268760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0000" lnSpcReduction="20000"/>
          </a:bodyPr>
          <a:lstStyle/>
          <a:p>
            <a:r>
              <a:rPr lang="ru-RU" sz="3600" b="1" dirty="0" smtClean="0"/>
              <a:t>Тип </a:t>
            </a:r>
            <a:r>
              <a:rPr lang="ru-RU" sz="3600" b="1" dirty="0" err="1" smtClean="0"/>
              <a:t>урока:И</a:t>
            </a:r>
            <a:r>
              <a:rPr lang="ru-RU" sz="3600" dirty="0" err="1" smtClean="0"/>
              <a:t>зучение</a:t>
            </a:r>
            <a:r>
              <a:rPr lang="ru-RU" sz="3600" dirty="0" smtClean="0"/>
              <a:t> нового  и закрепление изученного материала. Лабораторная работа №2 "Строение инфузории-туфельки"</a:t>
            </a:r>
          </a:p>
          <a:p>
            <a:pPr>
              <a:buNone/>
            </a:pPr>
            <a:r>
              <a:rPr lang="ru-RU" sz="3400" b="1" dirty="0" smtClean="0"/>
              <a:t>Цель</a:t>
            </a:r>
            <a:r>
              <a:rPr lang="ru-RU" sz="3400" dirty="0" smtClean="0"/>
              <a:t>: Формирование представлений об особенностях строения одноклеточных животных как простейших представителей царства Животных.</a:t>
            </a:r>
          </a:p>
          <a:p>
            <a:r>
              <a:rPr lang="ru-RU" sz="3400" b="1" dirty="0" smtClean="0"/>
              <a:t>Задачи:</a:t>
            </a:r>
            <a:r>
              <a:rPr lang="ru-RU" sz="3400" b="1" i="1" dirty="0" smtClean="0"/>
              <a:t> </a:t>
            </a:r>
            <a:r>
              <a:rPr lang="ru-RU" sz="3400" i="1" dirty="0" smtClean="0"/>
              <a:t>Образовательная: </a:t>
            </a:r>
            <a:r>
              <a:rPr lang="ru-RU" sz="3400" dirty="0" smtClean="0"/>
              <a:t>Изучить особенности строения и некоторые процессы жизнедеятельности инфузории-туфельки и других представителей типа, рассмотреть особенности строения и жизнедеятельности инфузорий, определить роль инфузорий в биоценозах и в жизни человека</a:t>
            </a:r>
          </a:p>
          <a:p>
            <a:r>
              <a:rPr lang="ru-RU" sz="3400" i="1" dirty="0" smtClean="0"/>
              <a:t>Развивающая: </a:t>
            </a:r>
            <a:r>
              <a:rPr lang="ru-RU" sz="3400" dirty="0" smtClean="0"/>
              <a:t>формировать умения и навыки самостоятельной работы с учебником; формировать навыки работы с компьютером.</a:t>
            </a:r>
          </a:p>
          <a:p>
            <a:r>
              <a:rPr lang="ru-RU" sz="3400" i="1" dirty="0" smtClean="0"/>
              <a:t>Воспитательная: </a:t>
            </a:r>
            <a:r>
              <a:rPr lang="ru-RU" sz="3400" dirty="0" smtClean="0"/>
              <a:t>воспитать  у  детей  бережное  отношение   к  природе, привить интерес к биологии.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b="1" dirty="0" smtClean="0"/>
              <a:t>Основные понятия: </a:t>
            </a:r>
            <a:r>
              <a:rPr lang="ru-RU" dirty="0" smtClean="0"/>
              <a:t>Тип </a:t>
            </a:r>
            <a:r>
              <a:rPr lang="ru-RU" dirty="0" err="1" smtClean="0"/>
              <a:t>Саркожгутиковые</a:t>
            </a:r>
            <a:r>
              <a:rPr lang="ru-RU" dirty="0" smtClean="0"/>
              <a:t>, Тип Инфузории(Ресничные) .Жгутики, Реснички, Клеточный рот. Порошица, Хлоропласты.</a:t>
            </a:r>
          </a:p>
          <a:p>
            <a:r>
              <a:rPr lang="ru-RU" b="1" dirty="0" smtClean="0"/>
              <a:t>Ресурсы:- </a:t>
            </a:r>
            <a:r>
              <a:rPr lang="ru-RU" dirty="0" smtClean="0"/>
              <a:t>компьютер, проектор, </a:t>
            </a:r>
            <a:r>
              <a:rPr lang="en-US" dirty="0" smtClean="0"/>
              <a:t>CD</a:t>
            </a:r>
            <a:r>
              <a:rPr lang="ru-RU" dirty="0" smtClean="0"/>
              <a:t>-диски, раздаточный материал,  </a:t>
            </a:r>
            <a:r>
              <a:rPr lang="ru-RU" dirty="0" err="1" smtClean="0"/>
              <a:t>разноуровневые</a:t>
            </a:r>
            <a:r>
              <a:rPr lang="ru-RU" dirty="0" smtClean="0"/>
              <a:t> дидактические карточки. учебник </a:t>
            </a:r>
          </a:p>
          <a:p>
            <a:r>
              <a:rPr lang="ru-RU" b="1" dirty="0" err="1" smtClean="0"/>
              <a:t>Межпредметные</a:t>
            </a:r>
            <a:r>
              <a:rPr lang="ru-RU" b="1" dirty="0" smtClean="0"/>
              <a:t> связи: </a:t>
            </a:r>
            <a:r>
              <a:rPr lang="ru-RU" dirty="0" smtClean="0"/>
              <a:t>экология, информатика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лексей\Desktop\0001-002-Tip-Infuzorii.jpg"/>
          <p:cNvPicPr>
            <a:picLocks noChangeAspect="1" noChangeArrowheads="1"/>
          </p:cNvPicPr>
          <p:nvPr/>
        </p:nvPicPr>
        <p:blipFill>
          <a:blip r:embed="rId2" cstate="print"/>
          <a:srcRect l="896" t="8208"/>
          <a:stretch>
            <a:fillRect/>
          </a:stretch>
        </p:blipFill>
        <p:spPr>
          <a:xfrm>
            <a:off x="395536" y="548681"/>
            <a:ext cx="8280920" cy="57606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7467600" cy="58261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Задача: распознать инфузорию-туфельку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6387" name="Picture 2" descr="C:\Users\Алексей\Desktop\img_22734_zooplankton-rgov-800width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1428750"/>
            <a:ext cx="2327275" cy="2654300"/>
          </a:xfrm>
          <a:noFill/>
        </p:spPr>
      </p:pic>
      <p:pic>
        <p:nvPicPr>
          <p:cNvPr id="16388" name="Picture 3" descr="C:\Users\Алексей\Desktop\0006-008-Infuzorija-tufel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8" y="1428750"/>
            <a:ext cx="314325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 descr="C:\Users\Алексей\Desktop\66937234019860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38" y="4286250"/>
            <a:ext cx="23780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 descr="C:\Users\Алексей\Desktop\0004-012-Razmery-kleto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4286250"/>
            <a:ext cx="235743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6" descr="C:\Users\Алексей\Desktop\caenorhabditis_elegans_worm--644x3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38" y="4286250"/>
            <a:ext cx="3125787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7" descr="C:\Users\Алексей\Desktop\Volvox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38" y="1428750"/>
            <a:ext cx="2357437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Движение инфузорий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движение инфузории.avi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79712" y="1772816"/>
            <a:ext cx="4572000" cy="342900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latin typeface="Georgia" pitchFamily="18" charset="0"/>
              </a:rPr>
              <a:t>Сувойки</a:t>
            </a: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endParaRPr lang="ru-RU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3600400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7284" y="1600200"/>
            <a:ext cx="344043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Питание инфузории-туфельки</a:t>
            </a:r>
            <a:endParaRPr lang="ru-RU" dirty="0"/>
          </a:p>
        </p:txBody>
      </p:sp>
      <p:pic>
        <p:nvPicPr>
          <p:cNvPr id="5" name="Содержимое 3" descr="0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628800"/>
            <a:ext cx="5328592" cy="403244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Строение инфузории-туфельки</a:t>
            </a:r>
            <a:endParaRPr lang="ru-RU" dirty="0"/>
          </a:p>
        </p:txBody>
      </p:sp>
      <p:pic>
        <p:nvPicPr>
          <p:cNvPr id="6" name="Picture 2" descr="C:\Users\Владимир\Documents\мама\Картинки\Для презентации\туф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14450" y="1948656"/>
            <a:ext cx="6515100" cy="38290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000625" y="2928938"/>
            <a:ext cx="2643188" cy="5000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/>
              <a:t>П</a:t>
            </a:r>
            <a:r>
              <a:rPr lang="ru-RU" dirty="0" err="1">
                <a:solidFill>
                  <a:schemeClr val="tx1"/>
                </a:solidFill>
              </a:rPr>
              <a:t>половой</a:t>
            </a:r>
            <a:r>
              <a:rPr lang="ru-RU" dirty="0">
                <a:solidFill>
                  <a:schemeClr val="tx1"/>
                </a:solidFill>
              </a:rPr>
              <a:t> процесс (конъюгация)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H="1">
            <a:off x="4964907" y="1464468"/>
            <a:ext cx="1143000" cy="1071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1928813" y="1500187"/>
            <a:ext cx="1214438" cy="1071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928688" y="2928938"/>
            <a:ext cx="2643187" cy="5000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tx1"/>
                </a:solidFill>
              </a:rPr>
              <a:t>бесполое</a:t>
            </a:r>
            <a:r>
              <a:rPr lang="ru-RU" dirty="0" err="1"/>
              <a:t>ение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Размножение инфузории-туфельки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586" name="Picture 10" descr="C:\Users\Алексей\Desktop\92780_html_m5ca9048c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 r="68835" b="46666"/>
          <a:stretch>
            <a:fillRect/>
          </a:stretch>
        </p:blipFill>
        <p:spPr>
          <a:xfrm>
            <a:off x="1071563" y="3571875"/>
            <a:ext cx="2214562" cy="1643063"/>
          </a:xfrm>
          <a:noFill/>
        </p:spPr>
      </p:pic>
      <p:pic>
        <p:nvPicPr>
          <p:cNvPr id="24588" name="Picture 12" descr="C:\Users\Алексей\Desktop\ris._1_91.jpg"/>
          <p:cNvPicPr>
            <a:picLocks noChangeAspect="1" noChangeArrowheads="1"/>
          </p:cNvPicPr>
          <p:nvPr/>
        </p:nvPicPr>
        <p:blipFill>
          <a:blip r:embed="rId5" cstate="print"/>
          <a:srcRect b="39999"/>
          <a:stretch>
            <a:fillRect/>
          </a:stretch>
        </p:blipFill>
        <p:spPr bwMode="auto">
          <a:xfrm>
            <a:off x="5286375" y="3500438"/>
            <a:ext cx="2071688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деление инфузории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50" y="585787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половое размножение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38" y="5857875"/>
            <a:ext cx="13192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 fullScrn="1"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Лабораторная работа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 smtClean="0"/>
              <a:t>Лабораторная работа «Строение инфузории-туфельки»</a:t>
            </a:r>
            <a:endParaRPr lang="ru-RU" dirty="0" smtClean="0"/>
          </a:p>
          <a:p>
            <a:r>
              <a:rPr lang="ru-RU" b="1" i="1" dirty="0" smtClean="0"/>
              <a:t>Цель:</a:t>
            </a:r>
            <a:r>
              <a:rPr lang="ru-RU" dirty="0" smtClean="0"/>
              <a:t> Изучить особенности строения одноклеточных организмов</a:t>
            </a:r>
          </a:p>
          <a:p>
            <a:r>
              <a:rPr lang="ru-RU" b="1" i="1" dirty="0" smtClean="0"/>
              <a:t>Оборудование:</a:t>
            </a:r>
            <a:r>
              <a:rPr lang="ru-RU" dirty="0" smtClean="0"/>
              <a:t> Микроскоп, предметные и покровные стекла, вата, культура инфузория-туфелька.</a:t>
            </a:r>
          </a:p>
          <a:p>
            <a:r>
              <a:rPr lang="ru-RU" b="1" dirty="0" smtClean="0"/>
              <a:t>Ход работы</a:t>
            </a:r>
            <a:endParaRPr lang="ru-RU" dirty="0" smtClean="0"/>
          </a:p>
          <a:p>
            <a:pPr lvl="0"/>
            <a:r>
              <a:rPr lang="ru-RU" dirty="0" smtClean="0"/>
              <a:t>Приготовьте микропрепарат: на предметное стекло с помощью пипетки поместите каплю культуры инфузории-туфельки; положите в каплю не­сколько волокон ваты, накройте ее покровным стеклом.</a:t>
            </a:r>
          </a:p>
          <a:p>
            <a:pPr lvl="0"/>
            <a:r>
              <a:rPr lang="ru-RU" dirty="0" smtClean="0"/>
              <a:t>Положите микропрепарат на предметный столик микроскопа и прове­дите наблюдение сначала под малым увеличением. Найдите в поле зрения микроскопа инфузорию-туфельку, определите ее форму тела, передний (тупой) и задний (заостренный) концы тела.</a:t>
            </a:r>
          </a:p>
          <a:p>
            <a:pPr lvl="0"/>
            <a:r>
              <a:rPr lang="ru-RU" dirty="0" smtClean="0"/>
              <a:t>Проведите наблюдение за характером передвижения инфузории-туфельки, которое сопровождается вращением тела вокруг его продольной оси.</a:t>
            </a:r>
          </a:p>
          <a:p>
            <a:pPr lvl="0"/>
            <a:r>
              <a:rPr lang="ru-RU" dirty="0" smtClean="0"/>
              <a:t>Рассмотрите инфузорию-туфельку под большим увеличением, найдите на поверхности ее тела реснички и установите, какую роль они играют в передвижении инфузории-туфельки.</a:t>
            </a:r>
          </a:p>
          <a:p>
            <a:pPr lvl="0"/>
            <a:r>
              <a:rPr lang="ru-RU" dirty="0" smtClean="0"/>
              <a:t>Найдите сократительные вакуоли - они расположены в передней и задней частях тела; рассмотрите цитоплазму.</a:t>
            </a:r>
          </a:p>
          <a:p>
            <a:pPr lvl="0"/>
            <a:r>
              <a:rPr lang="ru-RU" dirty="0" smtClean="0"/>
              <a:t>Зарисуйте инфузорию-туфельку в тетради и подпишите увиденные ча­сти тела.</a:t>
            </a:r>
          </a:p>
          <a:p>
            <a:pPr lvl="0"/>
            <a:r>
              <a:rPr lang="ru-RU" dirty="0" smtClean="0"/>
              <a:t> Весь ход лабораторной работы сопровождается презентацией.</a:t>
            </a:r>
          </a:p>
          <a:p>
            <a:r>
              <a:rPr lang="ru-RU" b="1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dirty="0" smtClean="0"/>
              <a:t>7. ­Домашнее задание:</a:t>
            </a:r>
            <a:r>
              <a:rPr lang="ru-RU" b="1" i="1" dirty="0" smtClean="0"/>
              <a:t> </a:t>
            </a:r>
            <a:r>
              <a:rPr lang="ru-RU" dirty="0" smtClean="0"/>
              <a:t>Изучить текст учебника, выполнить задания рубрики «Выбери правильный ответ».  Заполнить таблицу в рабочей тетради №5 стр. 178.Творческое задание. Творческое задание  </a:t>
            </a:r>
            <a:r>
              <a:rPr lang="ru-RU" b="1" dirty="0" smtClean="0"/>
              <a:t>Изготовить модели простейших.</a:t>
            </a:r>
            <a:endParaRPr lang="ru-RU" dirty="0" smtClean="0"/>
          </a:p>
          <a:p>
            <a:r>
              <a:rPr lang="ru-RU" smtClean="0"/>
              <a:t> </a:t>
            </a:r>
          </a:p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476672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484784"/>
            <a:ext cx="7920880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 smtClean="0">
                <a:hlinkClick r:id="rId2"/>
              </a:rPr>
              <a:t>http://img-fotki.yandex.ru/get/5302/svetlera.1a5/0_575f2_1aec6711_L.png </a:t>
            </a:r>
            <a:endParaRPr lang="ru-RU" u="sng" dirty="0" smtClean="0"/>
          </a:p>
          <a:p>
            <a:pPr algn="ctr"/>
            <a:r>
              <a:rPr lang="ru-RU" sz="2400" i="1" dirty="0" smtClean="0"/>
              <a:t>свеча</a:t>
            </a:r>
          </a:p>
          <a:p>
            <a:pPr algn="ctr"/>
            <a:endParaRPr lang="ru-RU" sz="700" i="1" dirty="0" smtClean="0"/>
          </a:p>
          <a:p>
            <a:pPr lvl="0" algn="ctr"/>
            <a:r>
              <a:rPr lang="ru-RU" u="sng" dirty="0" smtClean="0">
                <a:hlinkClick r:id="rId3"/>
              </a:rPr>
              <a:t>http://img1.liveinternet.ru/images/attach/c/3/77/793/77793315_large_1107399.png</a:t>
            </a:r>
            <a:endParaRPr lang="ru-RU" u="sng" dirty="0" smtClean="0"/>
          </a:p>
          <a:p>
            <a:pPr lvl="0" algn="ctr"/>
            <a:r>
              <a:rPr lang="ru-RU" sz="2400" i="1" dirty="0" smtClean="0"/>
              <a:t>угловая виньетка с листьями</a:t>
            </a:r>
          </a:p>
          <a:p>
            <a:pPr lvl="0" algn="ctr"/>
            <a:endParaRPr lang="ru-RU" sz="800" i="1" dirty="0" smtClean="0"/>
          </a:p>
          <a:p>
            <a:pPr algn="ctr"/>
            <a:r>
              <a:rPr lang="ru-RU" dirty="0" smtClean="0">
                <a:hlinkClick r:id="rId4"/>
              </a:rPr>
              <a:t>http://s1.pic4you.ru/allimage/y2012/08-28/12216/2377701.png</a:t>
            </a:r>
            <a:r>
              <a:rPr lang="ru-RU" dirty="0" smtClean="0"/>
              <a:t>   </a:t>
            </a:r>
          </a:p>
          <a:p>
            <a:pPr algn="ctr"/>
            <a:r>
              <a:rPr lang="ru-RU" sz="2400" i="1" dirty="0" smtClean="0"/>
              <a:t>глобус</a:t>
            </a:r>
          </a:p>
          <a:p>
            <a:pPr algn="ctr"/>
            <a:endParaRPr lang="ru-RU" sz="700" dirty="0" smtClean="0"/>
          </a:p>
          <a:p>
            <a:pPr algn="ctr"/>
            <a:r>
              <a:rPr lang="ru-RU" dirty="0" smtClean="0">
                <a:hlinkClick r:id="rId5"/>
              </a:rPr>
              <a:t>http://img-fotki.yandex.ru/get/4703/66124276.3b/0_69b6d_c8e1d3f3_M.png</a:t>
            </a:r>
            <a:r>
              <a:rPr lang="ru-RU" dirty="0" smtClean="0"/>
              <a:t>  </a:t>
            </a:r>
          </a:p>
          <a:p>
            <a:pPr algn="ctr"/>
            <a:r>
              <a:rPr lang="ru-RU" sz="2400" i="1" dirty="0" smtClean="0"/>
              <a:t>книги</a:t>
            </a:r>
          </a:p>
          <a:p>
            <a:pPr algn="ctr"/>
            <a:endParaRPr lang="ru-RU" sz="700" i="1" dirty="0" smtClean="0"/>
          </a:p>
          <a:p>
            <a:pPr lvl="0" algn="ctr"/>
            <a:r>
              <a:rPr lang="ru-RU" dirty="0" smtClean="0">
                <a:hlinkClick r:id="rId6"/>
              </a:rPr>
              <a:t>http://poem.in.ua/media/images/pero-l.png</a:t>
            </a:r>
            <a:r>
              <a:rPr lang="ru-RU" dirty="0" smtClean="0"/>
              <a:t>  </a:t>
            </a:r>
          </a:p>
          <a:p>
            <a:pPr lvl="0" algn="ctr"/>
            <a:r>
              <a:rPr lang="ru-RU" sz="2400" i="1" dirty="0" smtClean="0"/>
              <a:t>перо, чернильница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F7F7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406</Words>
  <Application>Microsoft Office PowerPoint</Application>
  <PresentationFormat>Экран (4:3)</PresentationFormat>
  <Paragraphs>50</Paragraphs>
  <Slides>13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Тип  Саркожгутиковые.  Тип Инфузории.</vt:lpstr>
      <vt:lpstr>Слайд 2</vt:lpstr>
      <vt:lpstr>Слайд 3</vt:lpstr>
      <vt:lpstr>Слайд 4</vt:lpstr>
      <vt:lpstr> Задача: распознать инфузорию-туфельку</vt:lpstr>
      <vt:lpstr>Движение инфузорий </vt:lpstr>
      <vt:lpstr>Сувойки </vt:lpstr>
      <vt:lpstr>Питание инфузории-туфельки</vt:lpstr>
      <vt:lpstr>Строение инфузории-туфельки</vt:lpstr>
      <vt:lpstr>Размножение инфузории-туфельки</vt:lpstr>
      <vt:lpstr>Лабораторная работа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10</cp:revision>
  <dcterms:created xsi:type="dcterms:W3CDTF">2013-08-17T08:34:50Z</dcterms:created>
  <dcterms:modified xsi:type="dcterms:W3CDTF">2017-10-03T05:45:35Z</dcterms:modified>
</cp:coreProperties>
</file>